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sldIdLst>
    <p:sldId id="305" r:id="rId3"/>
    <p:sldId id="315" r:id="rId4"/>
    <p:sldId id="316" r:id="rId5"/>
    <p:sldId id="317" r:id="rId6"/>
    <p:sldId id="318" r:id="rId7"/>
    <p:sldId id="319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1" r:id="rId37"/>
    <p:sldId id="292" r:id="rId38"/>
    <p:sldId id="293" r:id="rId39"/>
    <p:sldId id="321" r:id="rId40"/>
    <p:sldId id="322" r:id="rId41"/>
    <p:sldId id="324" r:id="rId42"/>
    <p:sldId id="323" r:id="rId43"/>
    <p:sldId id="313" r:id="rId4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00CC"/>
    <a:srgbClr val="808000"/>
    <a:srgbClr val="003399"/>
    <a:srgbClr val="3333CC"/>
    <a:srgbClr val="CCECFF"/>
    <a:srgbClr val="353EF3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4026" autoAdjust="0"/>
  </p:normalViewPr>
  <p:slideViewPr>
    <p:cSldViewPr>
      <p:cViewPr varScale="1">
        <p:scale>
          <a:sx n="73" d="100"/>
          <a:sy n="73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930B9-58FB-4948-8755-CE7E261491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3991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0C031-7E6C-4A8B-AB88-97F79E42A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0788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E28F3-0C79-4E3D-A841-5D410118E4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4268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D1935-3966-4CB4-910E-674B24A8FE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387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B2D8D-99A3-41BE-B0FA-2966D11F77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7175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6BB7F-CDA1-4210-AB84-7FC03F1D47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10043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B1D7E-7CC1-457F-9F91-0143C26D37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08421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3A91-A39E-4816-A6D2-52545C90FF56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7C9E6-6BAE-4233-BEE1-DFD09FD49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77534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6961C-38F6-444F-A8BE-4D458C5EA46D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97922-386B-4B59-AA25-6EEE901000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764268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47DCC-900E-4601-932C-15A47A4F043A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232EF-E0C6-49C9-B359-3DC65C4A54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1628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350DB-72D1-4DAD-AF0D-09D040DC17A1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5D48E-16ED-4899-AC78-FB6A4A5579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7647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D8120-48C2-4B20-9542-FBC119CA64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4151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5F1C7-1808-47EF-98F9-EAEE573C7E3F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4F88C-93A0-4915-8032-76F37034BA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44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18A25-F243-4C41-B79E-9CF3CA07ECAD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B8CC8-AFB9-4892-B9AC-3823D020DA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4317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C77CB-ED83-4067-A5EA-5ECDA6D71934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5454F-DC5C-4D26-AF31-DF819DA17D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7798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0AC47-5404-46A8-9B91-0AC09A856139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BE0DA-A25B-4F32-8036-D14709C283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57319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B14BD-21B9-470C-AACF-9B90B293C09B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92999-FCFD-4998-9C8F-A1F291539A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94390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F80F2-5393-49DC-9620-1758F4EDF439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64C43-E139-42EC-A074-5C0DD6544F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76933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42769-0F33-4A93-816D-F1E59962B7A7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5FFAE-4DC0-408C-995B-E67ECC1BE1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784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40EAC-711F-4743-B2E1-1E674CCA5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1734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3A58D-B125-4926-BC47-236ED1375E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2426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DA5B36-9C7F-40F6-B5B7-0E4095F759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41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ECA6C-1859-4B79-B9AF-867BDB7047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3215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48A95-BA80-4C70-AFD2-AE47BD73E0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7826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F37E4-F0A9-4D31-8D2D-41C3A0E7D6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4138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B6D331-7EB7-4BF4-93D5-C8F1FBF6E3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3251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ACF4ABC-F5C3-4111-8A1D-5EE09F5D5C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BBECDDEA-4028-4634-AC7D-9D69FB349396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578BA4-C868-4A8F-8CE2-C8768EE191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7.xml"/><Relationship Id="rId1" Type="http://schemas.openxmlformats.org/officeDocument/2006/relationships/video" Target="file:///G:\&#1087;&#1088;&#1086;&#1097;&#1072;&#1085;&#1080;&#1077;%20&#1089;%20&#1073;&#1091;&#1082;&#1074;&#1072;&#1088;&#1077;&#1084;\&#1087;&#1088;&#1077;&#1079;&#1077;&#1085;&#1090;&#1072;&#1094;&#1080;&#1103;%202016\&#1055;&#1077;&#1088;&#1074;&#1099;&#1081;%20&#1088;&#1072;&#1079;%20&#1074;%20&#1087;&#1077;&#1088;&#1074;&#1099;&#1081;%20&#1082;&#1083;&#1072;&#1089;&#1089;.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7.xml"/><Relationship Id="rId1" Type="http://schemas.openxmlformats.org/officeDocument/2006/relationships/audio" Target="file:///G:\&#1087;&#1088;&#1086;&#1097;&#1072;&#1085;&#1080;&#1077;%20&#1089;%20&#1073;&#1091;&#1082;&#1074;&#1072;&#1088;&#1077;&#1084;\&#1087;&#1088;&#1077;&#1079;&#1077;&#1085;&#1090;&#1072;&#1094;&#1080;&#1103;%202016\Teper-my-pervoklashki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2;&#1099;&#1087;&#1091;&#1089;&#1082;&#1085;&#1086;&#1081;%20&#1074;%204%20&#1082;&#1083;.%20-%202015\&#1095;&#1072;&#1089;&#1090;&#1091;&#1096;&#1082;&#1080;%201.mp3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7;&#1088;&#1086;&#1097;&#1072;&#1085;&#1080;&#1077;%20&#1089;%20&#1073;&#1091;&#1082;&#1074;&#1072;&#1088;&#1077;&#1084;\&#1087;&#1088;&#1077;&#1079;&#1077;&#1085;&#1090;&#1072;&#1094;&#1080;&#1103;%202016\detskie_pesni_-_tanets_malenkikh_utyat_(zaycev.net).mp3" TargetMode="Externa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7.xml"/><Relationship Id="rId1" Type="http://schemas.openxmlformats.org/officeDocument/2006/relationships/audio" Target="file:///G:\&#1087;&#1088;&#1086;&#1097;&#1072;&#1085;&#1080;&#1077;%20&#1089;%20&#1073;&#1091;&#1082;&#1074;&#1072;&#1088;&#1077;&#1084;\&#1087;&#1088;&#1077;&#1079;&#1077;&#1085;&#1090;&#1072;&#1094;&#1080;&#1103;%202016\&#1076;&#1077;&#1085;&#1100;%20&#1073;&#1091;&#1082;&#1074;&#1072;&#1088;&#1103;%20&#1064;&#1072;&#1080;&#1085;&#1089;&#1082;&#1086;&#1075;&#1086;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7;&#1088;&#1086;&#1097;&#1072;&#1085;&#1080;&#1077;%20&#1089;%20&#1073;&#1091;&#1082;&#1074;&#1072;&#1088;&#1077;&#1084;\&#1087;&#1088;&#1077;&#1079;&#1077;&#1085;&#1090;&#1072;&#1094;&#1080;&#1103;%202016\detskie_pesni_-_tanets_malenkikh_utyat_(zaycev.net).mp3" TargetMode="External"/><Relationship Id="rId4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7;&#1088;&#1086;&#1097;&#1072;&#1085;&#1080;&#1077;%20&#1089;%20&#1073;&#1091;&#1082;&#1074;&#1072;&#1088;&#1077;&#1084;\1%20&#1042;_(zaycev.net).mp3" TargetMode="External"/><Relationship Id="rId4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H:\&#1087;&#1088;&#1086;&#1097;&#1072;&#1085;&#1080;&#1077;%20&#1089;%20&#1073;&#1091;&#1082;&#1074;&#1072;&#1088;&#1077;&#1084;\&#1087;&#1088;&#1077;&#1079;&#1077;&#1085;&#1090;&#1072;&#1094;&#1080;&#1103;%202016\mamina_ulybka.mp3" TargetMode="External"/><Relationship Id="rId1" Type="http://schemas.openxmlformats.org/officeDocument/2006/relationships/audio" Target="file:///C:\Documents%20and%20Settings\UserXP\&#1056;&#1072;&#1073;&#1086;&#1095;&#1080;&#1081;%20&#1089;&#1090;&#1086;&#1083;\mamochka_rodnaya.mp3" TargetMode="External"/><Relationship Id="rId6" Type="http://schemas.openxmlformats.org/officeDocument/2006/relationships/image" Target="../media/image59.png"/><Relationship Id="rId5" Type="http://schemas.openxmlformats.org/officeDocument/2006/relationships/image" Target="../media/image58.gif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http://www.gazeta.spb.ru/f/cheburashka.jpg" TargetMode="External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7.xml"/><Relationship Id="rId1" Type="http://schemas.openxmlformats.org/officeDocument/2006/relationships/audio" Target="file:///H:\&#1087;&#1088;&#1086;&#1097;&#1072;&#1085;&#1080;&#1077;%20&#1089;%20&#1073;&#1091;&#1082;&#1074;&#1072;&#1088;&#1077;&#1084;\&#1087;&#1088;&#1077;&#1079;&#1077;&#1085;&#1090;&#1072;&#1094;&#1080;&#1103;%202016\&#1087;&#1088;&#1086;&#1097;&#1072;&#1081;%20&#1073;&#1091;&#1082;&#1074;&#1072;&#1088;&#1100;.mp3" TargetMode="Externa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ctrTitle"/>
          </p:nvPr>
        </p:nvSpPr>
        <p:spPr>
          <a:xfrm>
            <a:off x="1214438" y="4143375"/>
            <a:ext cx="6715125" cy="1643063"/>
          </a:xfrm>
        </p:spPr>
        <p:txBody>
          <a:bodyPr/>
          <a:lstStyle/>
          <a:p>
            <a:r>
              <a:rPr lang="ru-RU" altLang="ru-RU" b="1" smtClean="0">
                <a:solidFill>
                  <a:srgbClr val="FF0000"/>
                </a:solidFill>
                <a:latin typeface="Book Antiqua" panose="02040602050305030304" pitchFamily="18" charset="0"/>
              </a:rPr>
              <a:t>ПРОЩАЙ, БУКВАРЬ!</a:t>
            </a:r>
          </a:p>
        </p:txBody>
      </p:sp>
      <p:sp>
        <p:nvSpPr>
          <p:cNvPr id="307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5643563"/>
            <a:ext cx="6400800" cy="714375"/>
          </a:xfrm>
        </p:spPr>
        <p:txBody>
          <a:bodyPr/>
          <a:lstStyle/>
          <a:p>
            <a:endParaRPr lang="ru-RU" altLang="ru-RU" sz="1800" smtClean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4"/>
          <p:cNvSpPr>
            <a:spLocks noChangeArrowheads="1"/>
          </p:cNvSpPr>
          <p:nvPr/>
        </p:nvSpPr>
        <p:spPr bwMode="auto">
          <a:xfrm>
            <a:off x="5508625" y="3284538"/>
            <a:ext cx="36353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Генерал поделился с солдатами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Замечательными </a:t>
            </a:r>
            <a:r>
              <a:rPr lang="ru-RU" altLang="ru-RU" sz="1800" b="1">
                <a:solidFill>
                  <a:srgbClr val="FF0000"/>
                </a:solidFill>
              </a:rPr>
              <a:t>гранатами</a:t>
            </a:r>
            <a:r>
              <a:rPr lang="ru-RU" altLang="ru-RU" sz="1800">
                <a:solidFill>
                  <a:srgbClr val="FF0000"/>
                </a:solidFill>
              </a:rPr>
              <a:t>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Не военными и железными,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А съедобными и полезными.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Говорили друг другу солдаты: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"Нам по вкусу такие </a:t>
            </a:r>
            <a:r>
              <a:rPr lang="ru-RU" altLang="ru-RU" sz="1800" b="1">
                <a:solidFill>
                  <a:srgbClr val="FF0000"/>
                </a:solidFill>
              </a:rPr>
              <a:t>гранаты</a:t>
            </a:r>
            <a:r>
              <a:rPr lang="ru-RU" altLang="ru-RU" sz="1800">
                <a:solidFill>
                  <a:srgbClr val="FF0000"/>
                </a:solidFill>
              </a:rPr>
              <a:t>!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Вместо пуль бы прислали </a:t>
            </a:r>
            <a:r>
              <a:rPr lang="ru-RU" altLang="ru-RU" sz="1800" b="1">
                <a:solidFill>
                  <a:srgbClr val="FF0000"/>
                </a:solidFill>
              </a:rPr>
              <a:t>гороха</a:t>
            </a:r>
            <a:r>
              <a:rPr lang="ru-RU" altLang="ru-RU" sz="1800">
                <a:solidFill>
                  <a:srgbClr val="FF0000"/>
                </a:solidFill>
              </a:rPr>
              <a:t> -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Это было бы тоже неплохо</a:t>
            </a:r>
            <a:r>
              <a:rPr lang="ru-RU" altLang="ru-RU" sz="1800"/>
              <a:t>!"</a:t>
            </a:r>
            <a:br>
              <a:rPr lang="ru-RU" altLang="ru-RU" sz="1800"/>
            </a:br>
            <a:endParaRPr lang="ru-RU" altLang="ru-RU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9"/>
          <p:cNvSpPr>
            <a:spLocks noChangeArrowheads="1"/>
          </p:cNvSpPr>
          <p:nvPr/>
        </p:nvSpPr>
        <p:spPr bwMode="auto">
          <a:xfrm>
            <a:off x="4859338" y="1588"/>
            <a:ext cx="2197100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Дыня дремлет даже днем.</a:t>
            </a:r>
            <a:b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Дыню лодырем зовем.</a:t>
            </a:r>
            <a:b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Дыня в полдень толще стала</a:t>
            </a:r>
            <a:b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во сне пробормотала:</a:t>
            </a:r>
            <a:b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"Я же делом занимаюсь!</a:t>
            </a:r>
            <a:b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же... соком... наливаюсь..."</a:t>
            </a:r>
            <a:endParaRPr lang="ru-RU" altLang="ru-RU" sz="1800" b="1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899591" y="4221088"/>
            <a:ext cx="3744417" cy="1292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Если черную малину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Ты впервые увидал,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Не теряйся, не пугайся, </a:t>
            </a:r>
          </a:p>
          <a:p>
            <a:pPr algn="ctr"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не устраивай скандал.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Той малины нам нарви-ка,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Будет к чаю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ежевика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WordArt 6"/>
          <p:cNvSpPr>
            <a:spLocks noChangeArrowheads="1" noChangeShapeType="1" noTextEdit="1"/>
          </p:cNvSpPr>
          <p:nvPr/>
        </p:nvSpPr>
        <p:spPr bwMode="auto">
          <a:xfrm>
            <a:off x="250825" y="4941167"/>
            <a:ext cx="3385071" cy="15841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Это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ёлка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, просто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ёлка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И не овощ, и не фрукт.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От нее не будет толка,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Так как ёлка не продукт.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Но клесты и перепёлки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Не воротят нос от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ёлки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Не капризничают слишком,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Рады и еловым шишкам.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Ж </a:t>
            </a:r>
            <a:endParaRPr lang="ru-RU" sz="3600" dirty="0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WordArt 6"/>
          <p:cNvSpPr>
            <a:spLocks noChangeArrowheads="1" noChangeShapeType="1" noTextEdit="1"/>
          </p:cNvSpPr>
          <p:nvPr/>
        </p:nvSpPr>
        <p:spPr bwMode="auto">
          <a:xfrm>
            <a:off x="4283968" y="4797152"/>
            <a:ext cx="2701032" cy="172588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 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Еще лежит в овраге лед,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А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жимолость 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уже цветет.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Еще вовсю цветут сады,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А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жимолост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ь дала плоды.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Пока жужжит в цветах пчела,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Чтоб лучше ягода цвела,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С варенья рекордсменки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Уже снимаем пенки!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WordArt 6"/>
          <p:cNvSpPr>
            <a:spLocks noChangeArrowheads="1" noChangeShapeType="1" noTextEdit="1"/>
          </p:cNvSpPr>
          <p:nvPr/>
        </p:nvSpPr>
        <p:spPr bwMode="auto">
          <a:xfrm>
            <a:off x="5004048" y="4653136"/>
            <a:ext cx="3930402" cy="22048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Закрыл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землянику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 зеленый листочек,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Как будто девчонку - зеленый платочек.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Но взгляд озорной не укрыть под платочком,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И ягодка тоже видна под листочком.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И 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Иностранный пассажир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6" name="WordArt 6"/>
          <p:cNvSpPr>
            <a:spLocks noChangeArrowheads="1" noChangeShapeType="1" noTextEdit="1"/>
          </p:cNvSpPr>
          <p:nvPr/>
        </p:nvSpPr>
        <p:spPr bwMode="auto">
          <a:xfrm>
            <a:off x="5724128" y="1916832"/>
            <a:ext cx="2798912" cy="18722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495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  <a:r>
              <a:rPr lang="ru-RU" sz="3600" dirty="0">
                <a:latin typeface="Arial" charset="0"/>
              </a:rPr>
              <a:t> Иностранный пассажир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Ел в автобусе </a:t>
            </a:r>
            <a:r>
              <a:rPr lang="ru-RU" sz="3600" b="1" dirty="0">
                <a:latin typeface="Arial" charset="0"/>
              </a:rPr>
              <a:t>инжир</a:t>
            </a:r>
            <a:r>
              <a:rPr lang="ru-RU" sz="3600" dirty="0">
                <a:latin typeface="Arial" charset="0"/>
              </a:rPr>
              <a:t>.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Два другие пассажира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Попросили часть </a:t>
            </a:r>
            <a:r>
              <a:rPr lang="ru-RU" sz="3600" b="1" dirty="0">
                <a:latin typeface="Arial" charset="0"/>
              </a:rPr>
              <a:t>инжира</a:t>
            </a:r>
            <a:r>
              <a:rPr lang="ru-RU" sz="3600" dirty="0">
                <a:latin typeface="Arial" charset="0"/>
              </a:rPr>
              <a:t>.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Улыбнувшись господам,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Он ответил: "Фига - вам!"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/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Понимаешь, в чем интрига: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Ведь </a:t>
            </a:r>
            <a:r>
              <a:rPr lang="ru-RU" sz="3600" b="1" dirty="0">
                <a:latin typeface="Arial" charset="0"/>
              </a:rPr>
              <a:t>инжир</a:t>
            </a:r>
            <a:r>
              <a:rPr lang="ru-RU" sz="3600" dirty="0">
                <a:latin typeface="Arial" charset="0"/>
              </a:rPr>
              <a:t> зовётся "фига"...</a:t>
            </a:r>
          </a:p>
          <a:p>
            <a:pPr algn="ctr" eaLnBrk="1" hangingPunct="1">
              <a:defRPr/>
            </a:pP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4537075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 Буква И наискосок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Нацепила поясок.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WordArt 6"/>
          <p:cNvSpPr>
            <a:spLocks noChangeArrowheads="1" noChangeShapeType="1" noTextEdit="1"/>
          </p:cNvSpPr>
          <p:nvPr/>
        </p:nvSpPr>
        <p:spPr bwMode="auto">
          <a:xfrm>
            <a:off x="5148063" y="3573016"/>
            <a:ext cx="2900561" cy="158000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Картошка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,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капуста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 и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кабачок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Заперли в погребе дверь на крючок.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"Пусть барабанит хозяйка сто лет!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Знаем, какое меню на обед!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Свежие щи! Овощное рагу!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Дверь ни за что не откроем врагу!"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Л </a:t>
            </a:r>
            <a:endParaRPr lang="ru-RU" sz="3600" dirty="0">
              <a:solidFill>
                <a:srgbClr val="FF0000"/>
              </a:solidFill>
              <a:latin typeface="Arial" charset="0"/>
            </a:endParaRPr>
          </a:p>
          <a:p>
            <a:pPr algn="ctr" eaLnBrk="1" hangingPunct="1">
              <a:defRPr/>
            </a:pP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0" name="WordArt 6"/>
          <p:cNvSpPr>
            <a:spLocks noChangeArrowheads="1" noChangeShapeType="1" noTextEdit="1"/>
          </p:cNvSpPr>
          <p:nvPr/>
        </p:nvSpPr>
        <p:spPr bwMode="auto">
          <a:xfrm>
            <a:off x="3028950" y="4413250"/>
            <a:ext cx="6115050" cy="2444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  </a:t>
            </a:r>
          </a:p>
        </p:txBody>
      </p:sp>
      <p:sp>
        <p:nvSpPr>
          <p:cNvPr id="21507" name="Прямоугольник 4"/>
          <p:cNvSpPr>
            <a:spLocks noChangeArrowheads="1"/>
          </p:cNvSpPr>
          <p:nvPr/>
        </p:nvSpPr>
        <p:spPr bwMode="auto">
          <a:xfrm>
            <a:off x="4572000" y="4826000"/>
            <a:ext cx="45720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Лена режет </a:t>
            </a:r>
            <a:r>
              <a:rPr lang="ru-RU" altLang="ru-RU" sz="1800" b="1">
                <a:solidFill>
                  <a:srgbClr val="FF0000"/>
                </a:solidFill>
              </a:rPr>
              <a:t>лук</a:t>
            </a:r>
            <a:r>
              <a:rPr lang="ru-RU" altLang="ru-RU" sz="1800">
                <a:solidFill>
                  <a:srgbClr val="FF0000"/>
                </a:solidFill>
              </a:rPr>
              <a:t> и плачет....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Лена </a:t>
            </a:r>
            <a:r>
              <a:rPr lang="ru-RU" altLang="ru-RU" sz="1800" b="1">
                <a:solidFill>
                  <a:srgbClr val="FF0000"/>
                </a:solidFill>
              </a:rPr>
              <a:t>лук</a:t>
            </a:r>
            <a:r>
              <a:rPr lang="ru-RU" altLang="ru-RU" sz="1800">
                <a:solidFill>
                  <a:srgbClr val="FF0000"/>
                </a:solidFill>
              </a:rPr>
              <a:t> жалеет, значит.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Хоть </a:t>
            </a:r>
            <a:r>
              <a:rPr lang="ru-RU" altLang="ru-RU" sz="1800" b="1">
                <a:solidFill>
                  <a:srgbClr val="FF0000"/>
                </a:solidFill>
              </a:rPr>
              <a:t>лимон</a:t>
            </a:r>
            <a:r>
              <a:rPr lang="ru-RU" altLang="ru-RU" sz="1800">
                <a:solidFill>
                  <a:srgbClr val="FF0000"/>
                </a:solidFill>
              </a:rPr>
              <a:t> и </a:t>
            </a:r>
            <a:r>
              <a:rPr lang="ru-RU" altLang="ru-RU" sz="1800" b="1">
                <a:solidFill>
                  <a:srgbClr val="FF0000"/>
                </a:solidFill>
              </a:rPr>
              <a:t>лайм</a:t>
            </a:r>
            <a:r>
              <a:rPr lang="ru-RU" altLang="ru-RU" sz="1800">
                <a:solidFill>
                  <a:srgbClr val="FF0000"/>
                </a:solidFill>
              </a:rPr>
              <a:t> похожи,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Это не одно и то же.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Признак есть определенный: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Этот - желтый, тот - зеленый.</a:t>
            </a:r>
            <a:br>
              <a:rPr lang="ru-RU" altLang="ru-RU" sz="1800">
                <a:solidFill>
                  <a:srgbClr val="FF0000"/>
                </a:solidFill>
              </a:rPr>
            </a:br>
            <a:endParaRPr lang="ru-RU" altLang="ru-RU" sz="180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Первый раз в первый класс.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576388"/>
            <a:ext cx="6096000" cy="4572000"/>
          </a:xfrm>
        </p:spPr>
      </p:pic>
      <p:sp>
        <p:nvSpPr>
          <p:cNvPr id="4100" name="WordArt 2"/>
          <p:cNvSpPr>
            <a:spLocks noChangeArrowheads="1" noChangeShapeType="1" noTextEdit="1"/>
          </p:cNvSpPr>
          <p:nvPr/>
        </p:nvSpPr>
        <p:spPr bwMode="auto">
          <a:xfrm>
            <a:off x="1547813" y="404813"/>
            <a:ext cx="5934075" cy="544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Наши первые дни в школе.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8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9" name="WordArt 7"/>
          <p:cNvSpPr>
            <a:spLocks noChangeArrowheads="1" noChangeShapeType="1" noTextEdit="1"/>
          </p:cNvSpPr>
          <p:nvPr/>
        </p:nvSpPr>
        <p:spPr bwMode="auto">
          <a:xfrm>
            <a:off x="2268538" y="4783138"/>
            <a:ext cx="6616700" cy="2074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        </a:t>
            </a:r>
          </a:p>
        </p:txBody>
      </p:sp>
      <p:sp>
        <p:nvSpPr>
          <p:cNvPr id="22531" name="Прямоугольник 4"/>
          <p:cNvSpPr>
            <a:spLocks noChangeArrowheads="1"/>
          </p:cNvSpPr>
          <p:nvPr/>
        </p:nvSpPr>
        <p:spPr bwMode="auto">
          <a:xfrm>
            <a:off x="2700338" y="4437063"/>
            <a:ext cx="4572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Меж </a:t>
            </a:r>
            <a:r>
              <a:rPr lang="ru-RU" altLang="ru-RU" sz="1800" b="1">
                <a:solidFill>
                  <a:srgbClr val="FF0000"/>
                </a:solidFill>
              </a:rPr>
              <a:t>морковок</a:t>
            </a:r>
            <a:r>
              <a:rPr lang="ru-RU" altLang="ru-RU" sz="1800">
                <a:solidFill>
                  <a:srgbClr val="FF0000"/>
                </a:solidFill>
              </a:rPr>
              <a:t> и </a:t>
            </a:r>
            <a:r>
              <a:rPr lang="ru-RU" altLang="ru-RU" sz="1800" b="1">
                <a:solidFill>
                  <a:srgbClr val="FF0000"/>
                </a:solidFill>
              </a:rPr>
              <a:t>маслин</a:t>
            </a:r>
            <a:r>
              <a:rPr lang="ru-RU" altLang="ru-RU" sz="1800">
                <a:solidFill>
                  <a:srgbClr val="FF0000"/>
                </a:solidFill>
              </a:rPr>
              <a:t/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Зазнается </a:t>
            </a:r>
            <a:r>
              <a:rPr lang="ru-RU" altLang="ru-RU" sz="1800" b="1">
                <a:solidFill>
                  <a:srgbClr val="FF0000"/>
                </a:solidFill>
              </a:rPr>
              <a:t>мандарин</a:t>
            </a:r>
            <a:r>
              <a:rPr lang="ru-RU" altLang="ru-RU" sz="1800">
                <a:solidFill>
                  <a:srgbClr val="FF0000"/>
                </a:solidFill>
              </a:rPr>
              <a:t>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Он узнал, что у китайцев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Он король и властелин.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Миловидное </a:t>
            </a:r>
            <a:r>
              <a:rPr lang="ru-RU" altLang="ru-RU" sz="1800" b="1">
                <a:solidFill>
                  <a:srgbClr val="FF0000"/>
                </a:solidFill>
              </a:rPr>
              <a:t>манго</a:t>
            </a:r>
            <a:r>
              <a:rPr lang="ru-RU" altLang="ru-RU" sz="1800">
                <a:solidFill>
                  <a:srgbClr val="FF0000"/>
                </a:solidFill>
              </a:rPr>
              <a:t/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Пригласило на танго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Молодую </a:t>
            </a:r>
            <a:r>
              <a:rPr lang="ru-RU" altLang="ru-RU" sz="1800" b="1">
                <a:solidFill>
                  <a:srgbClr val="FF0000"/>
                </a:solidFill>
              </a:rPr>
              <a:t>морковь</a:t>
            </a:r>
            <a:r>
              <a:rPr lang="ru-RU" altLang="ru-RU" sz="1800">
                <a:solidFill>
                  <a:srgbClr val="FF0000"/>
                </a:solidFill>
              </a:rPr>
              <a:t>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Может, это любовь?..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WordArt 6"/>
          <p:cNvSpPr>
            <a:spLocks noChangeArrowheads="1" noChangeShapeType="1" noTextEdit="1"/>
          </p:cNvSpPr>
          <p:nvPr/>
        </p:nvSpPr>
        <p:spPr bwMode="auto">
          <a:xfrm>
            <a:off x="5508104" y="2852936"/>
            <a:ext cx="3121546" cy="22286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На подносе -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нектарин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Персика и сливы сын.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От папы - мякоть сладкая,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От мамы - кожа гладкая.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Я от вас не утаю -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Обожаю всю семью!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5" name="WordArt 7"/>
          <p:cNvSpPr>
            <a:spLocks noChangeArrowheads="1" noChangeShapeType="1" noTextEdit="1"/>
          </p:cNvSpPr>
          <p:nvPr/>
        </p:nvSpPr>
        <p:spPr bwMode="auto">
          <a:xfrm>
            <a:off x="1763713" y="5491163"/>
            <a:ext cx="5946775" cy="136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4579" name="Rectangle 9"/>
          <p:cNvSpPr>
            <a:spLocks noChangeArrowheads="1"/>
          </p:cNvSpPr>
          <p:nvPr/>
        </p:nvSpPr>
        <p:spPr bwMode="auto">
          <a:xfrm>
            <a:off x="179388" y="163513"/>
            <a:ext cx="2468562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ты поможешь маме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Разобраться с </a:t>
            </a: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огурцами</a:t>
            </a: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ты листы смороды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Принесешь из </a:t>
            </a: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огорода</a:t>
            </a: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укропчика пучок,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почистишь чесночок,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достанешь с верхней полки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Десять банок для засолки...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Значит, будешь молодец,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солёный </a:t>
            </a: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огурец</a:t>
            </a: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WordArt 6"/>
          <p:cNvSpPr>
            <a:spLocks noChangeArrowheads="1" noChangeShapeType="1" noTextEdit="1"/>
          </p:cNvSpPr>
          <p:nvPr/>
        </p:nvSpPr>
        <p:spPr bwMode="auto">
          <a:xfrm>
            <a:off x="3924300" y="4797425"/>
            <a:ext cx="5010150" cy="206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5603" name="Прямоугольник 4"/>
          <p:cNvSpPr>
            <a:spLocks noChangeArrowheads="1"/>
          </p:cNvSpPr>
          <p:nvPr/>
        </p:nvSpPr>
        <p:spPr bwMode="auto">
          <a:xfrm>
            <a:off x="4427538" y="4941888"/>
            <a:ext cx="45720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</a:rPr>
              <a:t> </a:t>
            </a:r>
            <a:r>
              <a:rPr lang="ru-RU" altLang="ru-RU" sz="1800">
                <a:solidFill>
                  <a:srgbClr val="FF0000"/>
                </a:solidFill>
              </a:rPr>
              <a:t/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На ярмарке плодов в неведомом краю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Мне приглянулся персик ароматный,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— Нет денег у меня, но я тебя люблю, —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Сказала я с улыбкою невнятной.</a:t>
            </a:r>
            <a:br>
              <a:rPr lang="ru-RU" altLang="ru-RU" sz="1800">
                <a:solidFill>
                  <a:srgbClr val="FF0000"/>
                </a:solidFill>
              </a:rPr>
            </a:br>
            <a:endParaRPr lang="ru-RU" altLang="ru-RU" sz="1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WordArt 6"/>
          <p:cNvSpPr>
            <a:spLocks noChangeArrowheads="1" noChangeShapeType="1" noTextEdit="1"/>
          </p:cNvSpPr>
          <p:nvPr/>
        </p:nvSpPr>
        <p:spPr bwMode="auto">
          <a:xfrm>
            <a:off x="2051050" y="3716338"/>
            <a:ext cx="5553075" cy="1868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6627" name="Rectangle 8"/>
          <p:cNvSpPr>
            <a:spLocks noChangeArrowheads="1"/>
          </p:cNvSpPr>
          <p:nvPr/>
        </p:nvSpPr>
        <p:spPr bwMode="auto">
          <a:xfrm>
            <a:off x="2843213" y="4868863"/>
            <a:ext cx="280828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знал тебя, моя рябина...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на околице села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 серой крышею овина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небом северным росла. 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Тебя трепала непогода, 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ты — всем горестям назло 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Росла и крепла год от года, 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Глядясь в озерное стекло.  </a:t>
            </a:r>
            <a:endParaRPr lang="ru-RU" altLang="ru-RU" sz="18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WordArt 6"/>
          <p:cNvSpPr>
            <a:spLocks noChangeArrowheads="1" noChangeShapeType="1" noTextEdit="1"/>
          </p:cNvSpPr>
          <p:nvPr/>
        </p:nvSpPr>
        <p:spPr bwMode="auto">
          <a:xfrm>
            <a:off x="1476375" y="2852738"/>
            <a:ext cx="6337300" cy="2084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7651" name="Rectangle 8"/>
          <p:cNvSpPr>
            <a:spLocks noChangeArrowheads="1"/>
          </p:cNvSpPr>
          <p:nvPr/>
        </p:nvSpPr>
        <p:spPr bwMode="auto">
          <a:xfrm>
            <a:off x="179388" y="549275"/>
            <a:ext cx="6011862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смородину</a:t>
            </a: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пол-лета пройдено,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июль в зените,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 куст </a:t>
            </a: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смородины</a:t>
            </a: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листик загляните.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фонаря и заступа,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Кирки и камнереза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здесь найдете запросто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Скопления железа!</a:t>
            </a:r>
            <a:endParaRPr lang="ru-RU" altLang="ru-RU" sz="18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WordArt 6"/>
          <p:cNvSpPr>
            <a:spLocks noChangeArrowheads="1" noChangeShapeType="1" noTextEdit="1"/>
          </p:cNvSpPr>
          <p:nvPr/>
        </p:nvSpPr>
        <p:spPr bwMode="auto">
          <a:xfrm>
            <a:off x="1835150" y="2781300"/>
            <a:ext cx="5797550" cy="2373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8675" name="Rectangle 8"/>
          <p:cNvSpPr>
            <a:spLocks noChangeArrowheads="1"/>
          </p:cNvSpPr>
          <p:nvPr/>
        </p:nvSpPr>
        <p:spPr bwMode="auto">
          <a:xfrm>
            <a:off x="4500563" y="5805488"/>
            <a:ext cx="34559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огороде тыква зрела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 на солнышко глядела.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Стала тыква гладкой,</a:t>
            </a:r>
            <a:endParaRPr lang="ru-RU" altLang="ru-RU" sz="9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Стала тыква сладкой.</a:t>
            </a:r>
            <a:endParaRPr lang="ru-RU" altLang="ru-RU" sz="18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WordArt 6"/>
          <p:cNvSpPr>
            <a:spLocks noChangeArrowheads="1" noChangeShapeType="1" noTextEdit="1"/>
          </p:cNvSpPr>
          <p:nvPr/>
        </p:nvSpPr>
        <p:spPr bwMode="auto">
          <a:xfrm>
            <a:off x="4860032" y="3645024"/>
            <a:ext cx="3229868" cy="20128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Раскрытый зонтик кружевной 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Всё лето держит над собой. 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Под ним прохладно, если зной, 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А коли дождик проливной — 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Он выручит: под ним тепло, 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Вольготно, сухо и светло. 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Зонт пропускает света сноп. 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Вот интересен чем укроп!</a:t>
            </a:r>
          </a:p>
          <a:p>
            <a:pPr algn="ctr" eaLnBrk="1" hangingPunct="1">
              <a:defRPr/>
            </a:pP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WordArt 6"/>
          <p:cNvSpPr>
            <a:spLocks noChangeArrowheads="1" noChangeShapeType="1" noTextEdit="1"/>
          </p:cNvSpPr>
          <p:nvPr/>
        </p:nvSpPr>
        <p:spPr bwMode="auto">
          <a:xfrm>
            <a:off x="2555875" y="4797425"/>
            <a:ext cx="6076950" cy="1714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723" name="Прямоугольник 4"/>
          <p:cNvSpPr>
            <a:spLocks noChangeArrowheads="1"/>
          </p:cNvSpPr>
          <p:nvPr/>
        </p:nvSpPr>
        <p:spPr bwMode="auto">
          <a:xfrm>
            <a:off x="4067175" y="4005263"/>
            <a:ext cx="4572000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Китайские фонарики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На ветках закачались.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Китайские фонарики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По имени </a:t>
            </a:r>
            <a:r>
              <a:rPr lang="ru-RU" altLang="ru-RU" sz="1800" b="1">
                <a:solidFill>
                  <a:srgbClr val="FF0000"/>
                </a:solidFill>
              </a:rPr>
              <a:t>физалис</a:t>
            </a:r>
            <a:r>
              <a:rPr lang="ru-RU" altLang="ru-RU" sz="1800">
                <a:solidFill>
                  <a:srgbClr val="FF0000"/>
                </a:solidFill>
              </a:rPr>
              <a:t>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/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Горит иллюминация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Садово-огородная!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И абажурчик праздничный,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И лампочка съедобная.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/>
            </a:r>
            <a:br>
              <a:rPr lang="ru-RU" altLang="ru-RU" sz="1800">
                <a:solidFill>
                  <a:srgbClr val="FF0000"/>
                </a:solidFill>
              </a:rPr>
            </a:br>
            <a:endParaRPr lang="ru-RU" altLang="ru-RU" sz="1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0" name="WordArt 6"/>
          <p:cNvSpPr>
            <a:spLocks noChangeArrowheads="1" noChangeShapeType="1" noTextEdit="1"/>
          </p:cNvSpPr>
          <p:nvPr/>
        </p:nvSpPr>
        <p:spPr bwMode="auto">
          <a:xfrm>
            <a:off x="179388" y="1773238"/>
            <a:ext cx="3096468" cy="20158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Приближается зима -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Появляется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хурма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Солнечная, сочная!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Южная, восточная!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Продлеваем лето мы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С появлением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хурмы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Содержимое 3" descr="1445023791856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3" y="3500438"/>
            <a:ext cx="4121150" cy="3090862"/>
          </a:xfrm>
          <a:ln cap="flat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 descr="20150918_10261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0"/>
            <a:ext cx="4071938" cy="3054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20151027_10113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571875"/>
            <a:ext cx="4400550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20151027_101145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14313"/>
            <a:ext cx="4381500" cy="3286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Teper-my-pervoklash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334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8" name="WordArt 6"/>
          <p:cNvSpPr>
            <a:spLocks noChangeArrowheads="1" noChangeShapeType="1" noTextEdit="1"/>
          </p:cNvSpPr>
          <p:nvPr/>
        </p:nvSpPr>
        <p:spPr bwMode="auto">
          <a:xfrm>
            <a:off x="1" y="0"/>
            <a:ext cx="2915816" cy="18448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Ценится всеми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цветная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капуста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За скорости роста и качество хруста,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За витамины и минералы,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За то, что похожа она на кораллы,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За калорийность и вкусный обед...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Но ценится вряд ли капуста за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цвет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.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/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6" name="WordArt 6"/>
          <p:cNvSpPr>
            <a:spLocks noChangeArrowheads="1" noChangeShapeType="1" noTextEdit="1"/>
          </p:cNvSpPr>
          <p:nvPr/>
        </p:nvSpPr>
        <p:spPr bwMode="auto">
          <a:xfrm>
            <a:off x="1403350" y="3429000"/>
            <a:ext cx="5888038" cy="2084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4140200" y="5589588"/>
            <a:ext cx="30241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Черешня вовсе не черна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очень вкусная она,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И, что всего важнее,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Приходит лето с нею.</a:t>
            </a:r>
            <a:endParaRPr lang="ru-RU" altLang="ru-RU" sz="180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4" name="WordArt 6"/>
          <p:cNvSpPr>
            <a:spLocks noChangeArrowheads="1" noChangeShapeType="1" noTextEdit="1"/>
          </p:cNvSpPr>
          <p:nvPr/>
        </p:nvSpPr>
        <p:spPr bwMode="auto">
          <a:xfrm>
            <a:off x="1331640" y="0"/>
            <a:ext cx="2591693" cy="22315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Шиповник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 сорвать, невзирая на шрамы,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Лишь истинный рыцарь способен для дамы.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Ведь рыцарь в железных доспехах,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Шипы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 для него не помеха.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Шикарный букет для красавицы!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Йод и бинты прилагаются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WordArt 6"/>
          <p:cNvSpPr>
            <a:spLocks noChangeArrowheads="1" noChangeShapeType="1" noTextEdit="1"/>
          </p:cNvSpPr>
          <p:nvPr/>
        </p:nvSpPr>
        <p:spPr bwMode="auto">
          <a:xfrm>
            <a:off x="2905125" y="3789040"/>
            <a:ext cx="2891011" cy="15121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Ты расти, расти, росток!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Поднимайся, </a:t>
            </a:r>
            <a:r>
              <a:rPr lang="ru-RU" sz="3600" b="1" dirty="0" err="1">
                <a:solidFill>
                  <a:srgbClr val="FF0000"/>
                </a:solidFill>
                <a:latin typeface="Arial" charset="0"/>
              </a:rPr>
              <a:t>щавелёк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!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Был ты щуплый, неказистый,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Стал красивый, крупнолистный.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Скоро, скоро - </a:t>
            </a:r>
            <a:r>
              <a:rPr lang="ru-RU" sz="3600" dirty="0" err="1">
                <a:solidFill>
                  <a:srgbClr val="FF0000"/>
                </a:solidFill>
                <a:latin typeface="Arial" charset="0"/>
              </a:rPr>
              <a:t>тра-ля-ля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! -</a:t>
            </a:r>
            <a:br>
              <a:rPr lang="ru-RU" sz="3600" dirty="0">
                <a:solidFill>
                  <a:srgbClr val="FF0000"/>
                </a:solidFill>
                <a:latin typeface="Arial" charset="0"/>
              </a:rPr>
            </a:br>
            <a:r>
              <a:rPr lang="ru-RU" sz="3600" dirty="0">
                <a:solidFill>
                  <a:srgbClr val="FF0000"/>
                </a:solidFill>
                <a:latin typeface="Arial" charset="0"/>
              </a:rPr>
              <a:t>Будут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щи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 из </a:t>
            </a:r>
            <a:r>
              <a:rPr lang="ru-RU" sz="3600" b="1" dirty="0">
                <a:solidFill>
                  <a:srgbClr val="FF0000"/>
                </a:solidFill>
                <a:latin typeface="Arial" charset="0"/>
              </a:rPr>
              <a:t>щавеля</a:t>
            </a:r>
            <a:r>
              <a:rPr lang="ru-RU" sz="3600" dirty="0">
                <a:solidFill>
                  <a:srgbClr val="FF0000"/>
                </a:solidFill>
                <a:latin typeface="Arial" charset="0"/>
              </a:rPr>
              <a:t>!</a:t>
            </a: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3" name="WordArt 9"/>
          <p:cNvSpPr>
            <a:spLocks noChangeArrowheads="1" noChangeShapeType="1" noTextEdit="1"/>
          </p:cNvSpPr>
          <p:nvPr/>
        </p:nvSpPr>
        <p:spPr bwMode="auto">
          <a:xfrm>
            <a:off x="1331913" y="260350"/>
            <a:ext cx="600075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2714" name="WordArt 10"/>
          <p:cNvSpPr>
            <a:spLocks noChangeArrowheads="1" noChangeShapeType="1" noTextEdit="1"/>
          </p:cNvSpPr>
          <p:nvPr/>
        </p:nvSpPr>
        <p:spPr bwMode="auto">
          <a:xfrm>
            <a:off x="179388" y="1557338"/>
            <a:ext cx="3744912" cy="2519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72715" name="WordArt 11"/>
          <p:cNvSpPr>
            <a:spLocks noChangeArrowheads="1" noChangeShapeType="1" noTextEdit="1"/>
          </p:cNvSpPr>
          <p:nvPr/>
        </p:nvSpPr>
        <p:spPr bwMode="auto">
          <a:xfrm>
            <a:off x="3048000" y="4724400"/>
            <a:ext cx="6096000" cy="1714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Обойди хоть всю планету,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С твёрдым знаком зверя нету.</a:t>
            </a:r>
          </a:p>
        </p:txBody>
      </p:sp>
      <p:sp>
        <p:nvSpPr>
          <p:cNvPr id="36869" name="Rectangle 13"/>
          <p:cNvSpPr>
            <a:spLocks noChangeArrowheads="1"/>
          </p:cNvSpPr>
          <p:nvPr/>
        </p:nvSpPr>
        <p:spPr bwMode="auto">
          <a:xfrm>
            <a:off x="3059113" y="104775"/>
            <a:ext cx="3529012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Ъ</a:t>
            </a: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altLang="ru-RU" sz="1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 </a:t>
            </a: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фасол</a:t>
            </a:r>
            <a:r>
              <a:rPr lang="ru-RU" altLang="ru-RU" sz="1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баклажан,</a:t>
            </a:r>
            <a:b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картофел</a:t>
            </a:r>
            <a:r>
              <a:rPr lang="ru-RU" altLang="ru-RU" sz="1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 банан,</a:t>
            </a:r>
            <a:b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Землянику и морковку,</a:t>
            </a:r>
            <a:b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Лука круглую головку -</a:t>
            </a:r>
            <a:b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Всё, что в этой книге ест</a:t>
            </a:r>
            <a:r>
              <a:rPr lang="ru-RU" altLang="ru-RU" sz="1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аппетитом можно с</a:t>
            </a:r>
            <a:r>
              <a:rPr lang="ru-RU" altLang="ru-RU" sz="1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ъ</a:t>
            </a: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</a:t>
            </a:r>
            <a:r>
              <a:rPr lang="ru-RU" altLang="ru-RU" sz="1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ь</a:t>
            </a: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b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4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alt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870" name="Прямоугольник 7"/>
          <p:cNvSpPr>
            <a:spLocks noChangeArrowheads="1"/>
          </p:cNvSpPr>
          <p:nvPr/>
        </p:nvSpPr>
        <p:spPr bwMode="auto">
          <a:xfrm>
            <a:off x="250825" y="2276475"/>
            <a:ext cx="45720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Т</a:t>
            </a:r>
            <a:r>
              <a:rPr lang="ru-RU" altLang="ru-RU" sz="1800" b="1"/>
              <a:t>ы</a:t>
            </a:r>
            <a:r>
              <a:rPr lang="ru-RU" altLang="ru-RU" sz="1800"/>
              <a:t>кве </a:t>
            </a:r>
            <a:r>
              <a:rPr lang="ru-RU" altLang="ru-RU" sz="1800" b="1"/>
              <a:t>ты</a:t>
            </a:r>
            <a:r>
              <a:rPr lang="ru-RU" altLang="ru-RU" sz="1800"/>
              <a:t>чут все подряд.</a:t>
            </a:r>
            <a:br>
              <a:rPr lang="ru-RU" altLang="ru-RU" sz="1800"/>
            </a:br>
            <a:r>
              <a:rPr lang="ru-RU" altLang="ru-RU" sz="1800"/>
              <a:t>Что ж, никто не виноват...</a:t>
            </a:r>
            <a:br>
              <a:rPr lang="ru-RU" altLang="ru-RU" sz="1800"/>
            </a:br>
            <a:r>
              <a:rPr lang="ru-RU" altLang="ru-RU" sz="1800"/>
              <a:t>Самый вежливый - и тот</a:t>
            </a:r>
            <a:br>
              <a:rPr lang="ru-RU" altLang="ru-RU" sz="1800"/>
            </a:br>
            <a:r>
              <a:rPr lang="ru-RU" altLang="ru-RU" sz="1800" b="1"/>
              <a:t>Ты</a:t>
            </a:r>
            <a:r>
              <a:rPr lang="ru-RU" altLang="ru-RU" sz="1800"/>
              <a:t>кву Выквой не зовет.</a:t>
            </a:r>
            <a:br>
              <a:rPr lang="ru-RU" altLang="ru-RU" sz="1800"/>
            </a:br>
            <a:r>
              <a:rPr lang="ru-RU" altLang="ru-RU" sz="1800"/>
              <a:t>Знают все принцессы с детства:</a:t>
            </a:r>
            <a:br>
              <a:rPr lang="ru-RU" altLang="ru-RU" sz="1800"/>
            </a:br>
            <a:r>
              <a:rPr lang="ru-RU" altLang="ru-RU" sz="1800"/>
              <a:t>Т</a:t>
            </a:r>
            <a:r>
              <a:rPr lang="ru-RU" altLang="ru-RU" sz="1800" b="1"/>
              <a:t>ы</a:t>
            </a:r>
            <a:r>
              <a:rPr lang="ru-RU" altLang="ru-RU" sz="1800"/>
              <a:t>ква - транспортное средство.</a:t>
            </a:r>
            <a:br>
              <a:rPr lang="ru-RU" altLang="ru-RU" sz="1800"/>
            </a:br>
            <a:endParaRPr lang="ru-RU" altLang="ru-RU" sz="18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3" grpId="0" autoUpdateAnimBg="0"/>
      <p:bldP spid="72714" grpId="0" autoUpdateAnimBg="0"/>
      <p:bldP spid="72715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8" name="WordArt 10"/>
          <p:cNvSpPr>
            <a:spLocks noChangeArrowheads="1" noChangeShapeType="1" noTextEdit="1"/>
          </p:cNvSpPr>
          <p:nvPr/>
        </p:nvSpPr>
        <p:spPr bwMode="auto">
          <a:xfrm>
            <a:off x="611188" y="3933825"/>
            <a:ext cx="5689600" cy="1792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Экскаватор землю роет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 Это школу детям строят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2" name="WordArt 6"/>
          <p:cNvSpPr>
            <a:spLocks noChangeArrowheads="1" noChangeShapeType="1" noTextEdit="1"/>
          </p:cNvSpPr>
          <p:nvPr/>
        </p:nvSpPr>
        <p:spPr bwMode="auto">
          <a:xfrm>
            <a:off x="2124075" y="5013175"/>
            <a:ext cx="3456037" cy="1436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dirty="0">
                <a:latin typeface="Arial" charset="0"/>
              </a:rPr>
              <a:t>Я сдаюсь и признаю: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Фруктов нет на букву "Ю".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И приходит мне на ум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С буквой "Ю" один из</a:t>
            </a:r>
            <a:r>
              <a:rPr lang="ru-RU" sz="3600" b="1" dirty="0">
                <a:latin typeface="Arial" charset="0"/>
              </a:rPr>
              <a:t>ю</a:t>
            </a:r>
            <a:r>
              <a:rPr lang="ru-RU" sz="3600" dirty="0">
                <a:latin typeface="Arial" charset="0"/>
              </a:rPr>
              <a:t>м.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А еще ур</a:t>
            </a:r>
            <a:r>
              <a:rPr lang="ru-RU" sz="3600" b="1" dirty="0">
                <a:latin typeface="Arial" charset="0"/>
              </a:rPr>
              <a:t>ю</a:t>
            </a:r>
            <a:r>
              <a:rPr lang="ru-RU" sz="3600" dirty="0">
                <a:latin typeface="Arial" charset="0"/>
              </a:rPr>
              <a:t>к и бр</a:t>
            </a:r>
            <a:r>
              <a:rPr lang="ru-RU" sz="3600" b="1" dirty="0">
                <a:latin typeface="Arial" charset="0"/>
              </a:rPr>
              <a:t>ю</a:t>
            </a:r>
            <a:r>
              <a:rPr lang="ru-RU" sz="3600" dirty="0">
                <a:latin typeface="Arial" charset="0"/>
              </a:rPr>
              <a:t>ква...</a:t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>Исключительная буква!</a:t>
            </a:r>
            <a:br>
              <a:rPr lang="ru-RU" sz="3600" dirty="0">
                <a:latin typeface="Arial" charset="0"/>
              </a:rPr>
            </a:b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1" name="WordArt 7"/>
          <p:cNvSpPr>
            <a:spLocks noChangeArrowheads="1" noChangeShapeType="1" noTextEdit="1"/>
          </p:cNvSpPr>
          <p:nvPr/>
        </p:nvSpPr>
        <p:spPr bwMode="auto">
          <a:xfrm>
            <a:off x="468313" y="4005263"/>
            <a:ext cx="80645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9939" name="Прямоугольник 4"/>
          <p:cNvSpPr>
            <a:spLocks noChangeArrowheads="1"/>
          </p:cNvSpPr>
          <p:nvPr/>
        </p:nvSpPr>
        <p:spPr bwMode="auto">
          <a:xfrm>
            <a:off x="2286000" y="2708275"/>
            <a:ext cx="29337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На столе в стакане сок –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 b="1">
                <a:solidFill>
                  <a:srgbClr val="FF0000"/>
                </a:solidFill>
              </a:rPr>
              <a:t>Яблочный</a:t>
            </a:r>
            <a:r>
              <a:rPr lang="ru-RU" altLang="ru-RU" sz="1800">
                <a:solidFill>
                  <a:srgbClr val="FF0000"/>
                </a:solidFill>
              </a:rPr>
              <a:t>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Выпекается пирог –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 b="1">
                <a:solidFill>
                  <a:srgbClr val="FF0000"/>
                </a:solidFill>
              </a:rPr>
              <a:t>Яблочный</a:t>
            </a:r>
            <a:r>
              <a:rPr lang="ru-RU" altLang="ru-RU" sz="1800">
                <a:solidFill>
                  <a:srgbClr val="FF0000"/>
                </a:solidFill>
              </a:rPr>
              <a:t>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Аромат плывет в садах –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 b="1">
                <a:solidFill>
                  <a:srgbClr val="FF0000"/>
                </a:solidFill>
              </a:rPr>
              <a:t>Яблочный</a:t>
            </a:r>
            <a:r>
              <a:rPr lang="ru-RU" altLang="ru-RU" sz="1800">
                <a:solidFill>
                  <a:srgbClr val="FF0000"/>
                </a:solidFill>
              </a:rPr>
              <a:t>.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И румянец на щеках –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 b="1">
                <a:solidFill>
                  <a:srgbClr val="FF0000"/>
                </a:solidFill>
              </a:rPr>
              <a:t>Яблочный</a:t>
            </a:r>
            <a:r>
              <a:rPr lang="ru-RU" altLang="ru-RU" sz="1800">
                <a:solidFill>
                  <a:srgbClr val="FF0000"/>
                </a:solidFill>
              </a:rPr>
              <a:t>!</a:t>
            </a:r>
            <a:br>
              <a:rPr lang="ru-RU" altLang="ru-RU" sz="1800">
                <a:solidFill>
                  <a:srgbClr val="FF0000"/>
                </a:solidFill>
              </a:rPr>
            </a:br>
            <a:r>
              <a:rPr lang="ru-RU" altLang="ru-RU" sz="1800">
                <a:solidFill>
                  <a:srgbClr val="FF0000"/>
                </a:solidFill>
              </a:rPr>
              <a:t>Кто румяней всех </a:t>
            </a:r>
            <a:r>
              <a:rPr lang="ru-RU" altLang="ru-RU" sz="1800" b="1">
                <a:solidFill>
                  <a:srgbClr val="FF0000"/>
                </a:solidFill>
              </a:rPr>
              <a:t>на свете?</a:t>
            </a:r>
            <a:br>
              <a:rPr lang="ru-RU" altLang="ru-RU" sz="1800" b="1">
                <a:solidFill>
                  <a:srgbClr val="FF0000"/>
                </a:solidFill>
              </a:rPr>
            </a:br>
            <a:endParaRPr lang="ru-RU" altLang="ru-RU" sz="1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частушки 1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3711575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4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detskie_pesni_-_tanets_malenkikh_utyat_(zaycev.net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3711575"/>
            <a:ext cx="304800" cy="304800"/>
          </a:xfrm>
        </p:spPr>
      </p:pic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966788"/>
            <a:ext cx="8172450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Содержимое 3" descr="20150918_102556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40288" y="0"/>
            <a:ext cx="4303712" cy="3227388"/>
          </a:xfrm>
        </p:spPr>
      </p:pic>
      <p:pic>
        <p:nvPicPr>
          <p:cNvPr id="5" name="Рисунок 4" descr="20150918_10253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3214688"/>
            <a:ext cx="3992563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день букваря Шаинског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2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detskie_pesni_-_tanets_malenkikh_utyat_(zaycev.net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3711575"/>
            <a:ext cx="304800" cy="304800"/>
          </a:xfrm>
        </p:spPr>
      </p:pic>
      <p:pic>
        <p:nvPicPr>
          <p:cNvPr id="430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500063"/>
            <a:ext cx="628650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1 В_(zaycev.net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3711575"/>
            <a:ext cx="304800" cy="304800"/>
          </a:xfrm>
        </p:spPr>
      </p:pic>
      <p:pic>
        <p:nvPicPr>
          <p:cNvPr id="4403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1176338"/>
            <a:ext cx="8953500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mamochka_rodnay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3711575"/>
            <a:ext cx="304800" cy="304800"/>
          </a:xfrm>
        </p:spPr>
      </p:pic>
      <p:pic>
        <p:nvPicPr>
          <p:cNvPr id="45060" name="Picture 8" descr="C:\Documents and Settings\UserXP\Мои документы\Мои рисунки\8 марта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1347788"/>
            <a:ext cx="5238750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mamina_ulybka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6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1357313" y="214313"/>
            <a:ext cx="5929312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Игра «Угадай сказку»</a:t>
            </a:r>
          </a:p>
        </p:txBody>
      </p:sp>
      <p:pic>
        <p:nvPicPr>
          <p:cNvPr id="73731" name="Picture 3" descr="http://www.gazeta.spb.ru/f/cheburashka.jpg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1143000"/>
            <a:ext cx="2643187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Документы\Документы Наташа\картинки\картинки\m001-m015\m0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1143000"/>
            <a:ext cx="201612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5" descr="http://img0.liveinternet.ru/images/attach/c/6/90/463/90463350_13385337839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1143000"/>
            <a:ext cx="2813050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http://izodou39.ucoz.ru/1122/62102734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3959225"/>
            <a:ext cx="2054225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3929063"/>
            <a:ext cx="2152650" cy="26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4000500"/>
            <a:ext cx="28575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прощай букварь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3711575"/>
            <a:ext cx="304800" cy="304800"/>
          </a:xfrm>
        </p:spPr>
      </p:pic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57188"/>
            <a:ext cx="4786312" cy="61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3" name="WordArt 9"/>
          <p:cNvSpPr>
            <a:spLocks noChangeArrowheads="1" noChangeShapeType="1" noTextEdit="1"/>
          </p:cNvSpPr>
          <p:nvPr/>
        </p:nvSpPr>
        <p:spPr bwMode="auto">
          <a:xfrm>
            <a:off x="2916238" y="3500438"/>
            <a:ext cx="5976937" cy="273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ru-RU" sz="3600" b="1" dirty="0">
                <a:solidFill>
                  <a:srgbClr val="0070C0"/>
                </a:solidFill>
                <a:latin typeface="Arial" charset="0"/>
              </a:rPr>
              <a:t>Много фруктов есть на А:</a:t>
            </a:r>
            <a:br>
              <a:rPr lang="ru-RU" sz="3600" b="1" dirty="0">
                <a:solidFill>
                  <a:srgbClr val="0070C0"/>
                </a:solidFill>
                <a:latin typeface="Arial" charset="0"/>
              </a:rPr>
            </a:br>
            <a:r>
              <a:rPr lang="ru-RU" sz="3600" b="1" dirty="0">
                <a:solidFill>
                  <a:srgbClr val="0070C0"/>
                </a:solidFill>
                <a:latin typeface="Arial" charset="0"/>
              </a:rPr>
              <a:t>Апельсин, арбуз, айва,</a:t>
            </a:r>
            <a:br>
              <a:rPr lang="ru-RU" sz="3600" b="1" dirty="0">
                <a:solidFill>
                  <a:srgbClr val="0070C0"/>
                </a:solidFill>
                <a:latin typeface="Arial" charset="0"/>
              </a:rPr>
            </a:br>
            <a:r>
              <a:rPr lang="ru-RU" sz="3600" b="1" dirty="0">
                <a:solidFill>
                  <a:srgbClr val="0070C0"/>
                </a:solidFill>
                <a:latin typeface="Arial" charset="0"/>
              </a:rPr>
              <a:t>Алыча и абрикос,</a:t>
            </a:r>
            <a:br>
              <a:rPr lang="ru-RU" sz="3600" b="1" dirty="0">
                <a:solidFill>
                  <a:srgbClr val="0070C0"/>
                </a:solidFill>
                <a:latin typeface="Arial" charset="0"/>
              </a:rPr>
            </a:br>
            <a:r>
              <a:rPr lang="ru-RU" sz="3600" b="1" dirty="0">
                <a:solidFill>
                  <a:srgbClr val="0070C0"/>
                </a:solidFill>
                <a:latin typeface="Arial" charset="0"/>
              </a:rPr>
              <a:t>Ананас и альбатрос...</a:t>
            </a:r>
            <a:r>
              <a:rPr lang="ru-RU" sz="3600" dirty="0">
                <a:latin typeface="Arial" charset="0"/>
              </a:rPr>
              <a:t/>
            </a:r>
            <a:br>
              <a:rPr lang="ru-RU" sz="3600" dirty="0">
                <a:latin typeface="Arial" charset="0"/>
              </a:rPr>
            </a:br>
            <a:r>
              <a:rPr lang="ru-RU" sz="3600" dirty="0">
                <a:latin typeface="Arial" charset="0"/>
              </a:rPr>
              <a:t/>
            </a:r>
            <a:br>
              <a:rPr lang="ru-RU" sz="3600" dirty="0">
                <a:latin typeface="Arial" charset="0"/>
              </a:rPr>
            </a:br>
            <a:r>
              <a:rPr lang="ru-RU" sz="3600" b="1" dirty="0">
                <a:solidFill>
                  <a:srgbClr val="FF00FF"/>
                </a:solidFill>
                <a:latin typeface="Arial" charset="0"/>
              </a:rPr>
              <a:t>Стойте, стойте, не годится!</a:t>
            </a:r>
            <a:br>
              <a:rPr lang="ru-RU" sz="3600" b="1" dirty="0">
                <a:solidFill>
                  <a:srgbClr val="FF00FF"/>
                </a:solidFill>
                <a:latin typeface="Arial" charset="0"/>
              </a:rPr>
            </a:br>
            <a:r>
              <a:rPr lang="ru-RU" sz="3600" b="1" dirty="0">
                <a:solidFill>
                  <a:srgbClr val="FF00FF"/>
                </a:solidFill>
                <a:latin typeface="Arial" charset="0"/>
              </a:rPr>
              <a:t>Альбатрос - не фрукт, а птица!</a:t>
            </a:r>
            <a:br>
              <a:rPr lang="ru-RU" sz="3600" b="1" dirty="0">
                <a:solidFill>
                  <a:srgbClr val="FF00FF"/>
                </a:solidFill>
                <a:latin typeface="Arial" charset="0"/>
              </a:rPr>
            </a:br>
            <a:r>
              <a:rPr lang="ru-RU" sz="3600" b="1" dirty="0">
                <a:solidFill>
                  <a:srgbClr val="FF00FF"/>
                </a:solidFill>
                <a:latin typeface="Arial" charset="0"/>
              </a:rPr>
              <a:t>Альбатроса нам не надо,</a:t>
            </a:r>
            <a:br>
              <a:rPr lang="ru-RU" sz="3600" b="1" dirty="0">
                <a:solidFill>
                  <a:srgbClr val="FF00FF"/>
                </a:solidFill>
                <a:latin typeface="Arial" charset="0"/>
              </a:rPr>
            </a:br>
            <a:r>
              <a:rPr lang="ru-RU" sz="3600" b="1" dirty="0">
                <a:solidFill>
                  <a:srgbClr val="FF00FF"/>
                </a:solidFill>
                <a:latin typeface="Arial" charset="0"/>
              </a:rPr>
              <a:t>Дайте лучше авокадо</a:t>
            </a:r>
            <a:r>
              <a:rPr lang="ru-RU" sz="3600" dirty="0">
                <a:latin typeface="Arial" charset="0"/>
              </a:rPr>
              <a:t>!</a:t>
            </a:r>
            <a:br>
              <a:rPr lang="ru-RU" sz="3600" dirty="0">
                <a:latin typeface="Arial" charset="0"/>
              </a:rPr>
            </a:br>
            <a:endParaRPr lang="ru-RU" sz="3600" dirty="0">
              <a:latin typeface="Arial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2" name="WordArt 10"/>
          <p:cNvSpPr>
            <a:spLocks noChangeArrowheads="1" noChangeShapeType="1" noTextEdit="1"/>
          </p:cNvSpPr>
          <p:nvPr/>
        </p:nvSpPr>
        <p:spPr bwMode="auto">
          <a:xfrm>
            <a:off x="5508104" y="188640"/>
            <a:ext cx="3358009" cy="17237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00"/>
              </a:avLst>
            </a:prstTxWarp>
          </a:bodyPr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-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банановая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гроздь,</a:t>
            </a:r>
            <a:b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столе - заморский гость.</a:t>
            </a:r>
            <a:b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на пальме созревала,</a:t>
            </a:r>
            <a:b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Океан переплывала...</a:t>
            </a:r>
            <a:b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Совершила путь неблизкий,</a:t>
            </a:r>
            <a:b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лежу в какой-то миске!</a:t>
            </a:r>
            <a:b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подходит миска, нет.</a:t>
            </a:r>
            <a:b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Лучше сразу</a:t>
            </a:r>
            <a:b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Дайте вазу</a:t>
            </a:r>
            <a:b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банановый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букет!</a:t>
            </a:r>
            <a:r>
              <a:rPr lang="ru-RU" sz="3600" dirty="0">
                <a:latin typeface="Arial" charset="0"/>
              </a:rPr>
              <a:t/>
            </a:r>
            <a:br>
              <a:rPr lang="ru-RU" sz="3600" dirty="0">
                <a:latin typeface="Arial" charset="0"/>
              </a:rPr>
            </a:b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!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8"/>
          <p:cNvSpPr>
            <a:spLocks noChangeArrowheads="1"/>
          </p:cNvSpPr>
          <p:nvPr/>
        </p:nvSpPr>
        <p:spPr bwMode="auto">
          <a:xfrm>
            <a:off x="0" y="-2295525"/>
            <a:ext cx="3400425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Кисти </a:t>
            </a: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виноградные</a:t>
            </a: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Вкусные, нарядные,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Дикие, садовые,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Сочные, медовые,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Величаво-царские...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то что канцелярские!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Вишня</a:t>
            </a: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Весной на деревьях - кружево белое,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Летом в корзинке - ягода спелая,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Зимою в кладовке - варенье </a:t>
            </a: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вишневое</a:t>
            </a: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варенью </a:t>
            </a:r>
            <a:r>
              <a:rPr lang="ru-RU" altLang="ru-RU" sz="1400" b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вишневому</a:t>
            </a:r>
            <a:r>
              <a:rPr lang="ru-RU" altLang="ru-RU" sz="1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ложка столовая!</a:t>
            </a:r>
            <a:r>
              <a:rPr lang="ru-RU" altLang="ru-RU" sz="14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 sz="180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190</Words>
  <Application>Microsoft Office PowerPoint</Application>
  <PresentationFormat>Экран (4:3)</PresentationFormat>
  <Paragraphs>70</Paragraphs>
  <Slides>42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42</vt:i4>
      </vt:variant>
    </vt:vector>
  </HeadingPairs>
  <TitlesOfParts>
    <vt:vector size="48" baseType="lpstr">
      <vt:lpstr>Arial</vt:lpstr>
      <vt:lpstr>Calibri</vt:lpstr>
      <vt:lpstr>Book Antiqua</vt:lpstr>
      <vt:lpstr>Times New Roman</vt:lpstr>
      <vt:lpstr>Оформление по умолчанию</vt:lpstr>
      <vt:lpstr>Тема Office</vt:lpstr>
      <vt:lpstr>ПРОЩАЙ, БУКВАРЬ!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МАОУ СОШ №11</cp:lastModifiedBy>
  <cp:revision>55</cp:revision>
  <dcterms:created xsi:type="dcterms:W3CDTF">2010-03-04T09:35:51Z</dcterms:created>
  <dcterms:modified xsi:type="dcterms:W3CDTF">2021-02-25T08:01:10Z</dcterms:modified>
</cp:coreProperties>
</file>